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57"/>
  </p:notesMasterIdLst>
  <p:handoutMasterIdLst>
    <p:handoutMasterId r:id="rId58"/>
  </p:handoutMasterIdLst>
  <p:sldIdLst>
    <p:sldId id="471" r:id="rId2"/>
    <p:sldId id="432" r:id="rId3"/>
    <p:sldId id="433" r:id="rId4"/>
    <p:sldId id="434" r:id="rId5"/>
    <p:sldId id="393" r:id="rId6"/>
    <p:sldId id="411" r:id="rId7"/>
    <p:sldId id="413" r:id="rId8"/>
    <p:sldId id="418" r:id="rId9"/>
    <p:sldId id="419" r:id="rId10"/>
    <p:sldId id="416" r:id="rId11"/>
    <p:sldId id="417" r:id="rId12"/>
    <p:sldId id="436" r:id="rId13"/>
    <p:sldId id="435" r:id="rId14"/>
    <p:sldId id="420" r:id="rId15"/>
    <p:sldId id="421" r:id="rId16"/>
    <p:sldId id="422" r:id="rId17"/>
    <p:sldId id="425" r:id="rId18"/>
    <p:sldId id="426" r:id="rId19"/>
    <p:sldId id="427" r:id="rId20"/>
    <p:sldId id="428" r:id="rId21"/>
    <p:sldId id="430" r:id="rId22"/>
    <p:sldId id="397" r:id="rId23"/>
    <p:sldId id="401" r:id="rId24"/>
    <p:sldId id="402" r:id="rId25"/>
    <p:sldId id="437" r:id="rId26"/>
    <p:sldId id="398" r:id="rId27"/>
    <p:sldId id="438" r:id="rId28"/>
    <p:sldId id="440" r:id="rId29"/>
    <p:sldId id="439" r:id="rId30"/>
    <p:sldId id="470" r:id="rId31"/>
    <p:sldId id="450" r:id="rId32"/>
    <p:sldId id="441" r:id="rId33"/>
    <p:sldId id="444" r:id="rId34"/>
    <p:sldId id="445" r:id="rId35"/>
    <p:sldId id="446" r:id="rId36"/>
    <p:sldId id="459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61" r:id="rId46"/>
    <p:sldId id="469" r:id="rId47"/>
    <p:sldId id="468" r:id="rId48"/>
    <p:sldId id="467" r:id="rId49"/>
    <p:sldId id="466" r:id="rId50"/>
    <p:sldId id="465" r:id="rId51"/>
    <p:sldId id="464" r:id="rId52"/>
    <p:sldId id="463" r:id="rId53"/>
    <p:sldId id="462" r:id="rId54"/>
    <p:sldId id="429" r:id="rId55"/>
    <p:sldId id="431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6600"/>
    <a:srgbClr val="FF9900"/>
    <a:srgbClr val="FF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9818" autoAdjust="0"/>
  </p:normalViewPr>
  <p:slideViewPr>
    <p:cSldViewPr snapToGrid="0">
      <p:cViewPr varScale="1">
        <p:scale>
          <a:sx n="82" d="100"/>
          <a:sy n="82" d="100"/>
        </p:scale>
        <p:origin x="167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FB1DC4-076A-4F9C-8341-8091C0148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6261CC-043C-433D-944D-4407B73B9F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02696-6FB3-492C-A128-11E02F4A331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5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FEECEB-18FE-48F0-92DC-7EC46DC3F8D4}" type="slidenum">
              <a:rPr lang="en-US"/>
              <a:pPr/>
              <a:t>16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9143984" cy="585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56966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98760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N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-19734"/>
            <a:ext cx="9143968" cy="5852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915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99D6EF2-F9F7-4F1E-92D2-7131F7420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67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D71137F-E142-43C9-9068-2BF590F440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96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12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</p:sldLayoutIdLst>
  <p:txStyles>
    <p:titleStyle>
      <a:lvl1pPr algn="ctr" defTabSz="684525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Verdana" panose="020B0604030504040204" pitchFamily="34" charset="0"/>
          <a:ea typeface="+mj-ea"/>
          <a:cs typeface="+mj-cs"/>
        </a:defRPr>
      </a:lvl1pPr>
      <a:lvl2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2pPr>
      <a:lvl3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3pPr>
      <a:lvl4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4pPr>
      <a:lvl5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5pPr>
      <a:lvl6pPr marL="342857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6pPr>
      <a:lvl7pPr marL="685715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7pPr>
      <a:lvl8pPr marL="1028573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8pPr>
      <a:lvl9pPr marL="1371430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255955" indent="-255955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55952" indent="-213097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855955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198810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541666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1885668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6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27000" y="2431973"/>
            <a:ext cx="9385300" cy="1994054"/>
          </a:xfrm>
          <a:prstGeom prst="rect">
            <a:avLst/>
          </a:prstGeom>
          <a:solidFill>
            <a:schemeClr val="tx1">
              <a:alpha val="20000"/>
            </a:schemeClr>
          </a:solidFill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lang="en-US" altLang="en-US" sz="135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778328" y="2671701"/>
            <a:ext cx="758734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MA2012 INTRODUCTION TO MECHATRONICS SYSTEMS DESIGN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Lecture 4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 Ang Wei Tech</a:t>
            </a:r>
            <a:endParaRPr lang="en-US" altLang="en-US" sz="1400" b="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928" y="5973054"/>
            <a:ext cx="79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College of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School of Mechanical and Aerospace Engineering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C156C8-232E-4A20-9404-07BDB05F0FE5}"/>
              </a:ext>
            </a:extLst>
          </p:cNvPr>
          <p:cNvGrpSpPr/>
          <p:nvPr/>
        </p:nvGrpSpPr>
        <p:grpSpPr>
          <a:xfrm>
            <a:off x="0" y="587834"/>
            <a:ext cx="9144000" cy="1436914"/>
            <a:chOff x="0" y="223933"/>
            <a:chExt cx="9144000" cy="14369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9379DB-0E26-4AEE-BC4D-B89B4FBA38C8}"/>
                </a:ext>
              </a:extLst>
            </p:cNvPr>
            <p:cNvSpPr/>
            <p:nvPr/>
          </p:nvSpPr>
          <p:spPr>
            <a:xfrm>
              <a:off x="0" y="223933"/>
              <a:ext cx="9144000" cy="1436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NTU logo | Artefakts">
              <a:extLst>
                <a:ext uri="{FF2B5EF4-FFF2-40B4-BE49-F238E27FC236}">
                  <a16:creationId xmlns:a16="http://schemas.microsoft.com/office/drawing/2014/main" id="{8E2C17C8-3A82-457E-86C1-3EE8FB24B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925" y="229710"/>
              <a:ext cx="39814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347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PULSE WIDTH MODULATION</a:t>
            </a:r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>
          <a:xfrm>
            <a:off x="457200" y="797257"/>
            <a:ext cx="8229600" cy="249237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1800" dirty="0"/>
              <a:t>If switch is always on, lamp receives 9V and light up to the rated brightness</a:t>
            </a:r>
          </a:p>
          <a:p>
            <a:pPr>
              <a:lnSpc>
                <a:spcPct val="200000"/>
              </a:lnSpc>
            </a:pPr>
            <a:r>
              <a:rPr lang="en-US" altLang="en-US" sz="1800" dirty="0"/>
              <a:t>If switch is 50% on and 50% off very quickly (1 – 200 kHz), lamp receives an equivalent of 4.5 V, thus only 50% of rated brightness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853528"/>
              </p:ext>
            </p:extLst>
          </p:nvPr>
        </p:nvGraphicFramePr>
        <p:xfrm>
          <a:off x="1516062" y="3918194"/>
          <a:ext cx="6111875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877216" imgH="1104762" progId="Paint.Picture">
                  <p:embed/>
                </p:oleObj>
              </mc:Choice>
              <mc:Fallback>
                <p:oleObj name="Bitmap Image" r:id="rId2" imgW="3877216" imgH="11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62" y="3918194"/>
                        <a:ext cx="6111875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881187" y="5404094"/>
            <a:ext cx="5580062" cy="952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025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DC MOTORS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pic>
        <p:nvPicPr>
          <p:cNvPr id="5" name="-Magnet_LowFreq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716" y="1123951"/>
            <a:ext cx="8380568" cy="47140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962" y="1981668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Duty Cycle = 10%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1039" y="6278456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animation to play</a:t>
            </a:r>
          </a:p>
        </p:txBody>
      </p:sp>
    </p:spTree>
    <p:extLst>
      <p:ext uri="{BB962C8B-B14F-4D97-AF65-F5344CB8AC3E}">
        <p14:creationId xmlns:p14="http://schemas.microsoft.com/office/powerpoint/2010/main" val="349363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DC MOTORS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pic>
        <p:nvPicPr>
          <p:cNvPr id="3" name="-Magnet_MidFreq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359" y="1052701"/>
            <a:ext cx="8457281" cy="4757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955" y="1969372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Duty Cycle = 50%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1039" y="6278457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animation to play</a:t>
            </a:r>
          </a:p>
        </p:txBody>
      </p:sp>
    </p:spTree>
    <p:extLst>
      <p:ext uri="{BB962C8B-B14F-4D97-AF65-F5344CB8AC3E}">
        <p14:creationId xmlns:p14="http://schemas.microsoft.com/office/powerpoint/2010/main" val="40567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DC MOTORS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pic>
        <p:nvPicPr>
          <p:cNvPr id="5" name="-Magnet_HighFreq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365" y="1064576"/>
            <a:ext cx="8431038" cy="4742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950" y="203741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Duty Cycle = 90%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1038" y="6278456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animation to play</a:t>
            </a:r>
          </a:p>
        </p:txBody>
      </p:sp>
    </p:spTree>
    <p:extLst>
      <p:ext uri="{BB962C8B-B14F-4D97-AF65-F5344CB8AC3E}">
        <p14:creationId xmlns:p14="http://schemas.microsoft.com/office/powerpoint/2010/main" val="40204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DC MOTORS</a:t>
            </a:r>
            <a:endParaRPr lang="en-SG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00526" y="745881"/>
            <a:ext cx="4471060" cy="5213838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INDUCTIVE KICKBACK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The steady-state current though an inductor, I</a:t>
            </a:r>
            <a:r>
              <a:rPr lang="en-US" sz="1800" baseline="-25000" dirty="0"/>
              <a:t>on</a:t>
            </a:r>
            <a:r>
              <a:rPr lang="en-US" sz="1800" dirty="0"/>
              <a:t>, cannot immediately go to zero when the switch is opened. The changing current induces a voltage across the inductor, making the potential A greater than B, causing the switch to ‘blow up’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Kickback or </a:t>
            </a:r>
            <a:r>
              <a:rPr lang="en-US" sz="1800" dirty="0" err="1"/>
              <a:t>flyback</a:t>
            </a:r>
            <a:r>
              <a:rPr lang="en-US" sz="1800" dirty="0"/>
              <a:t> diode protects the switch (physical or transistor) from blowing up </a:t>
            </a:r>
            <a:endParaRPr lang="en-SG" sz="1800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442"/>
          <a:stretch/>
        </p:blipFill>
        <p:spPr bwMode="auto">
          <a:xfrm>
            <a:off x="4937230" y="2391508"/>
            <a:ext cx="3925416" cy="265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Arc 17"/>
          <p:cNvSpPr/>
          <p:nvPr/>
        </p:nvSpPr>
        <p:spPr>
          <a:xfrm>
            <a:off x="6729046" y="2924908"/>
            <a:ext cx="228600" cy="609600"/>
          </a:xfrm>
          <a:prstGeom prst="arc">
            <a:avLst>
              <a:gd name="adj1" fmla="val 1968680"/>
              <a:gd name="adj2" fmla="val 15155243"/>
            </a:avLst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>
            <a:off x="8329246" y="2924908"/>
            <a:ext cx="228600" cy="609600"/>
          </a:xfrm>
          <a:prstGeom prst="arc">
            <a:avLst>
              <a:gd name="adj1" fmla="val 1968680"/>
              <a:gd name="adj2" fmla="val 15155243"/>
            </a:avLst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221415" y="2924908"/>
            <a:ext cx="685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57646" y="1477108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flyback</a:t>
            </a:r>
            <a:r>
              <a:rPr lang="en-US" dirty="0"/>
              <a:t> / kickback </a:t>
            </a:r>
          </a:p>
          <a:p>
            <a:pPr algn="ctr"/>
            <a:r>
              <a:rPr lang="en-US" dirty="0"/>
              <a:t>diode</a:t>
            </a:r>
          </a:p>
        </p:txBody>
      </p:sp>
      <p:cxnSp>
        <p:nvCxnSpPr>
          <p:cNvPr id="22" name="Straight Connector 21"/>
          <p:cNvCxnSpPr>
            <a:endCxn id="20" idx="1"/>
          </p:cNvCxnSpPr>
          <p:nvPr/>
        </p:nvCxnSpPr>
        <p:spPr>
          <a:xfrm rot="5400000">
            <a:off x="6956181" y="2428143"/>
            <a:ext cx="1028700" cy="498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252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DC MOTORS</a:t>
            </a:r>
            <a:endParaRPr lang="en-SG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5654" y="1362808"/>
            <a:ext cx="4038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PWM (</a:t>
            </a:r>
            <a:r>
              <a:rPr lang="en-US" sz="1800" dirty="0" err="1"/>
              <a:t>Uni</a:t>
            </a:r>
            <a:r>
              <a:rPr lang="en-US" sz="1800" dirty="0"/>
              <a:t>-direction)</a:t>
            </a:r>
            <a:endParaRPr lang="en-SG" sz="1800" dirty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>
          <a:xfrm>
            <a:off x="4586654" y="1362808"/>
            <a:ext cx="4038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PWM (Bi-direction)</a:t>
            </a:r>
            <a:endParaRPr lang="en-SG" sz="1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702714" y="2100612"/>
            <a:ext cx="3629615" cy="3060806"/>
            <a:chOff x="3103693" y="2543162"/>
            <a:chExt cx="3629615" cy="3060806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98" t="6866" r="33581" b="57503"/>
            <a:stretch/>
          </p:blipFill>
          <p:spPr bwMode="auto">
            <a:xfrm>
              <a:off x="3954483" y="2543162"/>
              <a:ext cx="2778825" cy="3060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3103693" y="4707297"/>
              <a:ext cx="850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MCU</a:t>
              </a:r>
              <a:endParaRPr lang="en-SG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4582" y="2100612"/>
            <a:ext cx="323850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187307" y="4910487"/>
            <a:ext cx="3420134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700" dirty="0"/>
              <a:t>Bi-directional DC motor control using a dual power supply</a:t>
            </a:r>
          </a:p>
        </p:txBody>
      </p:sp>
    </p:spTree>
    <p:extLst>
      <p:ext uri="{BB962C8B-B14F-4D97-AF65-F5344CB8AC3E}">
        <p14:creationId xmlns:p14="http://schemas.microsoft.com/office/powerpoint/2010/main" val="150549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 DRIVING: GENERAL PWM</a:t>
            </a: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57200" y="835270"/>
            <a:ext cx="8229600" cy="501162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PWM bi-directional control with H-bridge circuit</a:t>
            </a:r>
          </a:p>
        </p:txBody>
      </p:sp>
      <p:pic>
        <p:nvPicPr>
          <p:cNvPr id="2" name="-DMC_driv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1721" b="17996"/>
          <a:stretch>
            <a:fillRect/>
          </a:stretch>
        </p:blipFill>
        <p:spPr>
          <a:xfrm>
            <a:off x="1418081" y="1817959"/>
            <a:ext cx="6307837" cy="3802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1038" y="6102040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animation to play</a:t>
            </a:r>
          </a:p>
        </p:txBody>
      </p:sp>
    </p:spTree>
    <p:extLst>
      <p:ext uri="{BB962C8B-B14F-4D97-AF65-F5344CB8AC3E}">
        <p14:creationId xmlns:p14="http://schemas.microsoft.com/office/powerpoint/2010/main" val="392999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SERVO MOTOR</a:t>
            </a:r>
            <a:endParaRPr lang="en-SG" dirty="0"/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457200" y="769665"/>
            <a:ext cx="5927834" cy="14171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The drive flange can rotate ½ revolution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It is driven by width of high pulse (Logic 1) called ‘Mark’ length</a:t>
            </a:r>
            <a:endParaRPr lang="en-SG" sz="1800" dirty="0"/>
          </a:p>
          <a:p>
            <a:pPr>
              <a:lnSpc>
                <a:spcPct val="150000"/>
              </a:lnSpc>
            </a:pPr>
            <a:endParaRPr lang="en-SG" sz="1800" dirty="0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31" y="3829594"/>
            <a:ext cx="3352309" cy="94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1210295" y="3950933"/>
            <a:ext cx="814059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7231" y="3401108"/>
            <a:ext cx="87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</a:t>
            </a:r>
            <a:endParaRPr lang="en-SG" dirty="0"/>
          </a:p>
        </p:txBody>
      </p:sp>
      <p:sp>
        <p:nvSpPr>
          <p:cNvPr id="25" name="TextBox 24"/>
          <p:cNvSpPr txBox="1"/>
          <p:nvPr/>
        </p:nvSpPr>
        <p:spPr>
          <a:xfrm>
            <a:off x="2008589" y="4115513"/>
            <a:ext cx="87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</a:t>
            </a:r>
            <a:endParaRPr lang="en-SG" dirty="0"/>
          </a:p>
        </p:txBody>
      </p:sp>
      <p:sp>
        <p:nvSpPr>
          <p:cNvPr id="27" name="Curved Right Arrow 26"/>
          <p:cNvSpPr/>
          <p:nvPr/>
        </p:nvSpPr>
        <p:spPr>
          <a:xfrm>
            <a:off x="6687922" y="2294841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flipH="1">
            <a:off x="7575169" y="2294841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78916" y="1799901"/>
            <a:ext cx="180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r>
              <a:rPr lang="en-US" dirty="0">
                <a:sym typeface="Symbol"/>
              </a:rPr>
              <a:t> to 180</a:t>
            </a:r>
          </a:p>
        </p:txBody>
      </p:sp>
      <p:pic>
        <p:nvPicPr>
          <p:cNvPr id="12" name="DCM DRIV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9399" y="2854858"/>
            <a:ext cx="2331446" cy="23314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4161" y="5715872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video to play</a:t>
            </a:r>
          </a:p>
        </p:txBody>
      </p:sp>
    </p:spTree>
    <p:extLst>
      <p:ext uri="{BB962C8B-B14F-4D97-AF65-F5344CB8AC3E}">
        <p14:creationId xmlns:p14="http://schemas.microsoft.com/office/powerpoint/2010/main" val="18144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SERVO MOTOR</a:t>
            </a:r>
            <a:endParaRPr lang="en-SG" dirty="0"/>
          </a:p>
        </p:txBody>
      </p:sp>
      <p:sp>
        <p:nvSpPr>
          <p:cNvPr id="67" name="Content Placeholder 5"/>
          <p:cNvSpPr txBox="1">
            <a:spLocks/>
          </p:cNvSpPr>
          <p:nvPr/>
        </p:nvSpPr>
        <p:spPr>
          <a:xfrm>
            <a:off x="316523" y="1116623"/>
            <a:ext cx="3490546" cy="468717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Working Principle</a:t>
            </a:r>
            <a:endParaRPr lang="en-SG" sz="1800" dirty="0"/>
          </a:p>
        </p:txBody>
      </p:sp>
      <p:pic>
        <p:nvPicPr>
          <p:cNvPr id="1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3" t="6865" b="58478"/>
          <a:stretch/>
        </p:blipFill>
        <p:spPr bwMode="auto">
          <a:xfrm>
            <a:off x="230124" y="1730938"/>
            <a:ext cx="2681157" cy="3687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Diagra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8742" y="1730938"/>
            <a:ext cx="6705601" cy="35748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0581" y="5850944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animation to play</a:t>
            </a:r>
          </a:p>
        </p:txBody>
      </p:sp>
    </p:spTree>
    <p:extLst>
      <p:ext uri="{BB962C8B-B14F-4D97-AF65-F5344CB8AC3E}">
        <p14:creationId xmlns:p14="http://schemas.microsoft.com/office/powerpoint/2010/main" val="161978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A SERVO MOTOR</a:t>
            </a:r>
            <a:endParaRPr lang="en-SG" dirty="0"/>
          </a:p>
        </p:txBody>
      </p:sp>
      <p:grpSp>
        <p:nvGrpSpPr>
          <p:cNvPr id="57" name="Group 56"/>
          <p:cNvGrpSpPr/>
          <p:nvPr/>
        </p:nvGrpSpPr>
        <p:grpSpPr>
          <a:xfrm>
            <a:off x="546256" y="2036150"/>
            <a:ext cx="7380775" cy="4300937"/>
            <a:chOff x="612342" y="1576552"/>
            <a:chExt cx="7380775" cy="4300937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1497724" y="1907628"/>
              <a:ext cx="0" cy="353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497724" y="5439103"/>
              <a:ext cx="55967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497724" y="5439103"/>
              <a:ext cx="64638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2144110" y="2301766"/>
              <a:ext cx="2827051" cy="313733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71161" y="2301766"/>
              <a:ext cx="64638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218228" y="3137338"/>
              <a:ext cx="0" cy="230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499945" y="3957145"/>
              <a:ext cx="0" cy="1481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774731" y="4698124"/>
              <a:ext cx="0" cy="740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947259" y="2301766"/>
              <a:ext cx="0" cy="3137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1497724" y="4698124"/>
              <a:ext cx="12770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1497724" y="3957145"/>
              <a:ext cx="20022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497724" y="3137338"/>
              <a:ext cx="2720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497724" y="2301766"/>
              <a:ext cx="34495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1805151" y="5475155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0.5</a:t>
              </a:r>
              <a:endParaRPr lang="en-SG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83068" y="5486401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1.0</a:t>
              </a:r>
              <a:endParaRPr lang="en-SG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68867" y="5449614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1.5</a:t>
              </a:r>
              <a:endParaRPr lang="en-SG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79269" y="5508157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2.0</a:t>
              </a:r>
              <a:endParaRPr lang="en-SG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47968" y="5449614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2.5</a:t>
              </a:r>
              <a:endParaRPr lang="en-SG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38648" y="5068613"/>
              <a:ext cx="2254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 Length (</a:t>
              </a:r>
              <a:r>
                <a:rPr lang="en-US" dirty="0" err="1"/>
                <a:t>ms</a:t>
              </a:r>
              <a:r>
                <a:rPr lang="en-US" dirty="0"/>
                <a:t>)</a:t>
              </a:r>
              <a:endParaRPr lang="en-SG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12342" y="1576552"/>
              <a:ext cx="2895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 flange rotation (</a:t>
              </a:r>
              <a:r>
                <a:rPr lang="en-US" dirty="0">
                  <a:sym typeface="Symbol"/>
                </a:rPr>
                <a:t>)</a:t>
              </a:r>
              <a:endParaRPr lang="en-SG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79938" y="5437945"/>
              <a:ext cx="417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  <a:endParaRPr lang="en-SG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19807" y="4528644"/>
              <a:ext cx="677917" cy="37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45</a:t>
              </a:r>
              <a:endParaRPr lang="en-SG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19806" y="3771900"/>
              <a:ext cx="677917" cy="37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90</a:t>
              </a:r>
              <a:endParaRPr lang="en-SG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19805" y="2952093"/>
              <a:ext cx="677917" cy="37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135</a:t>
              </a:r>
              <a:endParaRPr lang="en-SG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14552" y="2116521"/>
              <a:ext cx="677917" cy="37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180</a:t>
              </a:r>
              <a:endParaRPr lang="en-SG" dirty="0"/>
            </a:p>
          </p:txBody>
        </p:sp>
        <p:cxnSp>
          <p:nvCxnSpPr>
            <p:cNvPr id="83" name="Straight Connector 82"/>
            <p:cNvCxnSpPr/>
            <p:nvPr/>
          </p:nvCxnSpPr>
          <p:spPr>
            <a:xfrm flipV="1">
              <a:off x="2774731" y="3137338"/>
              <a:ext cx="1443497" cy="1576550"/>
            </a:xfrm>
            <a:prstGeom prst="line">
              <a:avLst/>
            </a:prstGeom>
            <a:ln w="762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109893" y="3501102"/>
              <a:ext cx="1686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Safe range</a:t>
              </a:r>
              <a:endParaRPr lang="en-SG" dirty="0"/>
            </a:p>
          </p:txBody>
        </p:sp>
      </p:grpSp>
      <p:sp>
        <p:nvSpPr>
          <p:cNvPr id="86" name="Curved Right Arrow 85"/>
          <p:cNvSpPr/>
          <p:nvPr/>
        </p:nvSpPr>
        <p:spPr>
          <a:xfrm>
            <a:off x="6932914" y="1377828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7" name="Curved Right Arrow 86"/>
          <p:cNvSpPr/>
          <p:nvPr/>
        </p:nvSpPr>
        <p:spPr>
          <a:xfrm flipH="1">
            <a:off x="7820161" y="1377828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3908" y="882888"/>
            <a:ext cx="180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/>
              </a:rPr>
              <a:t>45 to 135</a:t>
            </a:r>
          </a:p>
        </p:txBody>
      </p:sp>
      <p:pic>
        <p:nvPicPr>
          <p:cNvPr id="36" name="-MachineTo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2699" y="2197099"/>
            <a:ext cx="2286001" cy="22860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66179" y="4988242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video to play</a:t>
            </a:r>
          </a:p>
        </p:txBody>
      </p:sp>
    </p:spTree>
    <p:extLst>
      <p:ext uri="{BB962C8B-B14F-4D97-AF65-F5344CB8AC3E}">
        <p14:creationId xmlns:p14="http://schemas.microsoft.com/office/powerpoint/2010/main" val="32602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SG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152401" y="742210"/>
            <a:ext cx="8868966" cy="5696689"/>
          </a:xfrm>
        </p:spPr>
        <p:txBody>
          <a:bodyPr/>
          <a:lstStyle/>
          <a:p>
            <a:r>
              <a:rPr lang="en-US" sz="2000" dirty="0"/>
              <a:t>Digital Sensors</a:t>
            </a:r>
          </a:p>
          <a:p>
            <a:pPr lvl="1"/>
            <a:r>
              <a:rPr lang="en-US" sz="1800" dirty="0"/>
              <a:t>Switches, Incremental Encoder</a:t>
            </a:r>
          </a:p>
          <a:p>
            <a:pPr lvl="1"/>
            <a:r>
              <a:rPr lang="en-US" sz="1800" dirty="0"/>
              <a:t>Interfacing with Digital Sensors</a:t>
            </a:r>
          </a:p>
          <a:p>
            <a:pPr lvl="1"/>
            <a:endParaRPr lang="en-SG" sz="800" dirty="0"/>
          </a:p>
          <a:p>
            <a:r>
              <a:rPr lang="en-US" sz="2000" dirty="0"/>
              <a:t>ANALOG SENSORS</a:t>
            </a:r>
          </a:p>
          <a:p>
            <a:pPr lvl="1"/>
            <a:r>
              <a:rPr lang="en-US" sz="1800" dirty="0"/>
              <a:t>Analog Output (e.g. Potentiometer), Digital and Analog Outputs (e.g. accelerometer)</a:t>
            </a:r>
          </a:p>
          <a:p>
            <a:pPr lvl="1"/>
            <a:endParaRPr lang="en-US" sz="800" dirty="0"/>
          </a:p>
          <a:p>
            <a:r>
              <a:rPr lang="en-US" sz="2000" dirty="0"/>
              <a:t>Acquisition process and elements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Digitization of analog signal</a:t>
            </a:r>
          </a:p>
          <a:p>
            <a:pPr lvl="1"/>
            <a:r>
              <a:rPr lang="en-US" sz="1800" dirty="0"/>
              <a:t>Shannon sampling theorem, </a:t>
            </a:r>
            <a:r>
              <a:rPr lang="en-US" sz="1800" dirty="0" err="1"/>
              <a:t>Nyquisit</a:t>
            </a:r>
            <a:r>
              <a:rPr lang="en-US" sz="1800" dirty="0"/>
              <a:t> frequency, Aliasing</a:t>
            </a:r>
          </a:p>
          <a:p>
            <a:pPr lvl="1"/>
            <a:endParaRPr lang="en-US" sz="800" dirty="0"/>
          </a:p>
          <a:p>
            <a:r>
              <a:rPr lang="en-US" sz="2000" dirty="0"/>
              <a:t>A/D Conversion, ADC</a:t>
            </a:r>
          </a:p>
          <a:p>
            <a:pPr lvl="1"/>
            <a:r>
              <a:rPr lang="en-US" sz="1800"/>
              <a:t>Successive Approximation </a:t>
            </a:r>
          </a:p>
          <a:p>
            <a:pPr lvl="1"/>
            <a:r>
              <a:rPr lang="en-US" sz="1800" dirty="0"/>
              <a:t>Flash Converter</a:t>
            </a:r>
          </a:p>
        </p:txBody>
      </p:sp>
      <p:pic>
        <p:nvPicPr>
          <p:cNvPr id="8" name="Picture 2" descr="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70081" r="14738" b="23029"/>
          <a:stretch>
            <a:fillRect/>
          </a:stretch>
        </p:blipFill>
        <p:spPr bwMode="auto">
          <a:xfrm>
            <a:off x="1004707" y="3422189"/>
            <a:ext cx="6393243" cy="896012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3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25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Solenoid</a:t>
            </a:r>
            <a:endParaRPr lang="en-SG" dirty="0"/>
          </a:p>
        </p:txBody>
      </p:sp>
      <p:pic>
        <p:nvPicPr>
          <p:cNvPr id="19" name="Picture 4" descr="http://p.globalsources.com/IMAGES/PDT/BIG/700/B02602567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11602"/>
          <a:stretch/>
        </p:blipFill>
        <p:spPr bwMode="auto">
          <a:xfrm>
            <a:off x="5142613" y="742211"/>
            <a:ext cx="3429000" cy="2719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706488" y="2101936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Plunger</a:t>
            </a:r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7136472" y="1439204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</a:t>
            </a:r>
            <a:endParaRPr lang="en-SG" dirty="0"/>
          </a:p>
        </p:txBody>
      </p:sp>
      <p:sp>
        <p:nvSpPr>
          <p:cNvPr id="22" name="TextBox 21"/>
          <p:cNvSpPr txBox="1"/>
          <p:nvPr/>
        </p:nvSpPr>
        <p:spPr>
          <a:xfrm>
            <a:off x="5142613" y="2978730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Coil</a:t>
            </a:r>
            <a:endParaRPr lang="en-SG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557054" y="2054436"/>
            <a:ext cx="403761" cy="8767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>
          <a:xfrm>
            <a:off x="435831" y="735997"/>
            <a:ext cx="4423558" cy="5451327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Construction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Stationary iron frame (stator)</a:t>
            </a:r>
            <a:endParaRPr lang="en-SG" sz="1700" dirty="0"/>
          </a:p>
          <a:p>
            <a:pPr lvl="1">
              <a:lnSpc>
                <a:spcPct val="200000"/>
              </a:lnSpc>
            </a:pPr>
            <a:r>
              <a:rPr lang="en-SG" sz="1700" dirty="0"/>
              <a:t>Coil (solenoid) </a:t>
            </a:r>
          </a:p>
          <a:p>
            <a:pPr lvl="1">
              <a:lnSpc>
                <a:spcPct val="200000"/>
              </a:lnSpc>
            </a:pPr>
            <a:r>
              <a:rPr lang="en-SG" sz="1700" dirty="0"/>
              <a:t>Ferromagnetic plunger (armature)</a:t>
            </a:r>
            <a:endParaRPr lang="en-US" sz="1700" dirty="0"/>
          </a:p>
          <a:p>
            <a:pPr>
              <a:lnSpc>
                <a:spcPct val="200000"/>
              </a:lnSpc>
            </a:pPr>
            <a:r>
              <a:rPr lang="en-US" sz="1800" dirty="0"/>
              <a:t>Types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Push or pull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Control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A pulse to turn on or off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15845" y="2968651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</a:t>
            </a:r>
            <a:endParaRPr lang="en-SG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136472" y="1808536"/>
            <a:ext cx="143102" cy="29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9" t="58659" r="19542" b="7759"/>
          <a:stretch/>
        </p:blipFill>
        <p:spPr bwMode="auto">
          <a:xfrm>
            <a:off x="5783880" y="3264352"/>
            <a:ext cx="2787733" cy="340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51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 WORKING PRINCIPLE</a:t>
            </a:r>
            <a:endParaRPr lang="en-SG" dirty="0"/>
          </a:p>
        </p:txBody>
      </p:sp>
      <p:pic>
        <p:nvPicPr>
          <p:cNvPr id="17" name="Picture 6" descr="G:\stepper motor2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7" t="43566" r="16951" b="41240"/>
          <a:stretch/>
        </p:blipFill>
        <p:spPr bwMode="auto">
          <a:xfrm>
            <a:off x="4604578" y="4037287"/>
            <a:ext cx="4401890" cy="1666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5"/>
          <p:cNvSpPr txBox="1">
            <a:spLocks/>
          </p:cNvSpPr>
          <p:nvPr/>
        </p:nvSpPr>
        <p:spPr>
          <a:xfrm>
            <a:off x="406915" y="760623"/>
            <a:ext cx="4447309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1800" dirty="0">
                <a:ea typeface="SimSun" pitchFamily="2" charset="-122"/>
              </a:rPr>
              <a:t>Construction</a:t>
            </a:r>
          </a:p>
          <a:p>
            <a:pPr marL="638175" lvl="2" indent="-285750">
              <a:lnSpc>
                <a:spcPct val="150000"/>
              </a:lnSpc>
            </a:pPr>
            <a:r>
              <a:rPr lang="en-US" altLang="zh-CN" dirty="0">
                <a:ea typeface="SimSun" pitchFamily="2" charset="-122"/>
              </a:rPr>
              <a:t>Permanent magnet rotor</a:t>
            </a:r>
          </a:p>
          <a:p>
            <a:pPr marL="638175" lvl="2" indent="-285750">
              <a:lnSpc>
                <a:spcPct val="150000"/>
              </a:lnSpc>
            </a:pPr>
            <a:r>
              <a:rPr lang="it-IT" dirty="0"/>
              <a:t>Stator with rotating magnetic field</a:t>
            </a:r>
          </a:p>
          <a:p>
            <a:pPr marL="0" lvl="1" indent="0">
              <a:lnSpc>
                <a:spcPct val="150000"/>
              </a:lnSpc>
              <a:buClr>
                <a:schemeClr val="accent1"/>
              </a:buClr>
              <a:buSzPct val="65000"/>
              <a:buNone/>
            </a:pPr>
            <a:r>
              <a:rPr lang="en-US" altLang="zh-CN" sz="1800" dirty="0">
                <a:ea typeface="SimSun" pitchFamily="2" charset="-122"/>
              </a:rPr>
              <a:t>if just one winding of the motor is energized, the rotor will snap (rotate) to a fixed angle and then hold that angle until the torque exceeds the holding torque of the motor.</a:t>
            </a:r>
            <a:endParaRPr lang="it-IT" sz="1800" dirty="0"/>
          </a:p>
          <a:p>
            <a:pPr marL="0" indent="0">
              <a:lnSpc>
                <a:spcPct val="150000"/>
              </a:lnSpc>
              <a:buNone/>
            </a:pPr>
            <a:endParaRPr lang="en-SG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4807050" y="5734009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Stepper Motor Construction</a:t>
            </a:r>
            <a:endParaRPr lang="en-SG" dirty="0"/>
          </a:p>
        </p:txBody>
      </p:sp>
      <p:sp>
        <p:nvSpPr>
          <p:cNvPr id="20" name="TextBox 19"/>
          <p:cNvSpPr txBox="1"/>
          <p:nvPr/>
        </p:nvSpPr>
        <p:spPr>
          <a:xfrm>
            <a:off x="5594419" y="3515248"/>
            <a:ext cx="32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Rotor &amp; Stator Configuration</a:t>
            </a:r>
            <a:endParaRPr lang="en-SG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09481" y="1008640"/>
            <a:ext cx="3033890" cy="2418385"/>
            <a:chOff x="5351114" y="700863"/>
            <a:chExt cx="3033890" cy="2418385"/>
          </a:xfrm>
        </p:grpSpPr>
        <p:pic>
          <p:nvPicPr>
            <p:cNvPr id="22" name="Picture 7" descr="G:\stepper motor2000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8" t="11783" r="44846" b="64186"/>
            <a:stretch/>
          </p:blipFill>
          <p:spPr bwMode="auto">
            <a:xfrm>
              <a:off x="5351114" y="700863"/>
              <a:ext cx="2169041" cy="24183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470608" y="1008640"/>
              <a:ext cx="9143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Windings</a:t>
              </a:r>
              <a:endParaRPr lang="en-SG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56184" y="700863"/>
              <a:ext cx="928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Stator</a:t>
              </a:r>
              <a:endParaRPr lang="en-SG" sz="14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7520155" y="1316417"/>
              <a:ext cx="124654" cy="1934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44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 WORKING PRINCIPLE</a:t>
            </a:r>
            <a:endParaRPr lang="en-SG" dirty="0"/>
          </a:p>
        </p:txBody>
      </p:sp>
      <p:pic>
        <p:nvPicPr>
          <p:cNvPr id="3" name="-StepperMo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314"/>
          <a:stretch>
            <a:fillRect/>
          </a:stretch>
        </p:blipFill>
        <p:spPr>
          <a:xfrm>
            <a:off x="1923802" y="843146"/>
            <a:ext cx="5296395" cy="4750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1038" y="6112204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animation to play</a:t>
            </a:r>
          </a:p>
        </p:txBody>
      </p:sp>
    </p:spTree>
    <p:extLst>
      <p:ext uri="{BB962C8B-B14F-4D97-AF65-F5344CB8AC3E}">
        <p14:creationId xmlns:p14="http://schemas.microsoft.com/office/powerpoint/2010/main" val="311128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SEQUENCE – HIGHER RESOLUTION</a:t>
            </a:r>
            <a:endParaRPr lang="en-SG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457200" y="870440"/>
            <a:ext cx="8218967" cy="40444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Double the number of poles will half the step size</a:t>
            </a:r>
            <a:endParaRPr lang="en-SG" sz="1800" dirty="0"/>
          </a:p>
        </p:txBody>
      </p:sp>
      <p:pic>
        <p:nvPicPr>
          <p:cNvPr id="3" name="-high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2740" y="1274885"/>
            <a:ext cx="4476002" cy="4476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1039" y="6266583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animation to play</a:t>
            </a:r>
          </a:p>
        </p:txBody>
      </p:sp>
    </p:spTree>
    <p:extLst>
      <p:ext uri="{BB962C8B-B14F-4D97-AF65-F5344CB8AC3E}">
        <p14:creationId xmlns:p14="http://schemas.microsoft.com/office/powerpoint/2010/main" val="208233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MICRO-STEPPING</a:t>
            </a:r>
            <a:endParaRPr lang="en-SG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747346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Higher resolution can be achieved by controlling the fractions of current flowing into poles A &amp; B individually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See URL</a:t>
            </a:r>
          </a:p>
        </p:txBody>
      </p:sp>
    </p:spTree>
    <p:extLst>
      <p:ext uri="{BB962C8B-B14F-4D97-AF65-F5344CB8AC3E}">
        <p14:creationId xmlns:p14="http://schemas.microsoft.com/office/powerpoint/2010/main" val="305117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9" y="2970642"/>
            <a:ext cx="3384000" cy="338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(WAVE-DRIVE / SINGLE PHASE)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0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348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2970644"/>
            <a:ext cx="3382164" cy="3382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(WAVE-DRIVE / SINGLE PHASE)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32871"/>
              </p:ext>
            </p:extLst>
          </p:nvPr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8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2970644"/>
            <a:ext cx="3382164" cy="3382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(WAVE-DRIVE / SINGLE PHASE)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491312"/>
              </p:ext>
            </p:extLst>
          </p:nvPr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2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4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2970644"/>
            <a:ext cx="3382164" cy="3382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(WAVE-DRIVE / SINGLE PHASE)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50129"/>
              </p:ext>
            </p:extLst>
          </p:nvPr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6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3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2970644"/>
            <a:ext cx="3382164" cy="3382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(WAVE-DRIVE / SINGLE PHASE)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27467"/>
              </p:ext>
            </p:extLst>
          </p:nvPr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6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4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COMPONENTS</a:t>
            </a:r>
            <a:endParaRPr lang="en-SG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4" y="1372802"/>
            <a:ext cx="7767974" cy="425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2149" y="2080720"/>
            <a:ext cx="1797271" cy="1418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2794586" y="4002542"/>
            <a:ext cx="2354728" cy="162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7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2970644"/>
            <a:ext cx="3382164" cy="3382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(WAVE-DRIVE / SINGLE PHASE)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9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9" y="2970642"/>
            <a:ext cx="3384000" cy="338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FULL STEP)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0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7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2970644"/>
            <a:ext cx="3382164" cy="3382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FULL STEP)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2869"/>
              </p:ext>
            </p:extLst>
          </p:nvPr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6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78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2970644"/>
            <a:ext cx="3382164" cy="3382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FULL STEP)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24371"/>
              </p:ext>
            </p:extLst>
          </p:nvPr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6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2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2970644"/>
            <a:ext cx="3382164" cy="3382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FULL STEP)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016878"/>
              </p:ext>
            </p:extLst>
          </p:nvPr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6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3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7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1" y="2970644"/>
            <a:ext cx="3382164" cy="3382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711897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FULL STEP)</a:t>
            </a:r>
            <a:endParaRPr lang="en-SG" sz="21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32560"/>
              </p:ext>
            </p:extLst>
          </p:nvPr>
        </p:nvGraphicFramePr>
        <p:xfrm>
          <a:off x="614325" y="1114660"/>
          <a:ext cx="4770475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6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54487" y="339803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1650" y="5847068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4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8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6"/>
          <a:stretch/>
        </p:blipFill>
        <p:spPr>
          <a:xfrm>
            <a:off x="5646054" y="3304468"/>
            <a:ext cx="3384000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0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177951"/>
              </p:ext>
            </p:extLst>
          </p:nvPr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242971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091696"/>
              </p:ext>
            </p:extLst>
          </p:nvPr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18473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11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1.5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94016"/>
              </p:ext>
            </p:extLst>
          </p:nvPr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2522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2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9306"/>
              </p:ext>
            </p:extLst>
          </p:nvPr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42642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ACTUATORS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1" y="742210"/>
            <a:ext cx="8868966" cy="55252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MA2012 covers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DC Motor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Stepper Motor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Servo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Solenoid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Types not covered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AC Motor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Hydraulic Actuator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Pneumatic Actuator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Piezoelectric Actuator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Shape Memory Alloy</a:t>
            </a:r>
          </a:p>
          <a:p>
            <a:pPr marL="0" indent="0">
              <a:lnSpc>
                <a:spcPct val="150000"/>
              </a:lnSpc>
              <a:buNone/>
            </a:pP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796067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105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2.5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14070"/>
              </p:ext>
            </p:extLst>
          </p:nvPr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36858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3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038376"/>
              </p:ext>
            </p:extLst>
          </p:nvPr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33088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11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3.5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843629"/>
              </p:ext>
            </p:extLst>
          </p:nvPr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34736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4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496322"/>
              </p:ext>
            </p:extLst>
          </p:nvPr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41968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112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4.5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8554"/>
              </p:ext>
            </p:extLst>
          </p:nvPr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426449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14311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112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4.5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8321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4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386456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11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3.5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36381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3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22918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CURRENT MOTOR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Permanent Magnet or Brushed DC Motors</a:t>
            </a:r>
          </a:p>
          <a:p>
            <a:endParaRPr lang="en-US" dirty="0"/>
          </a:p>
        </p:txBody>
      </p:sp>
      <p:pic>
        <p:nvPicPr>
          <p:cNvPr id="1028" name="Picture 4" descr="Permanent Magnet DC Motor 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2" y="2595854"/>
            <a:ext cx="4130161" cy="30976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72562" y="1154525"/>
            <a:ext cx="8414238" cy="947391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it-IT" sz="1800" dirty="0"/>
              <a:t>Stator: external, fixed</a:t>
            </a:r>
          </a:p>
          <a:p>
            <a:pPr lvl="1">
              <a:lnSpc>
                <a:spcPct val="150000"/>
              </a:lnSpc>
            </a:pPr>
            <a:r>
              <a:rPr lang="it-IT" sz="1800" dirty="0"/>
              <a:t>Rotor: internal, rotates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3" name="-Mag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97146" y="2585657"/>
            <a:ext cx="5146854" cy="2895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09612" y="5993449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Click animation to play</a:t>
            </a:r>
          </a:p>
        </p:txBody>
      </p:sp>
    </p:spTree>
    <p:extLst>
      <p:ext uri="{BB962C8B-B14F-4D97-AF65-F5344CB8AC3E}">
        <p14:creationId xmlns:p14="http://schemas.microsoft.com/office/powerpoint/2010/main" val="12353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105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2.5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42619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2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147484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11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1.5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133827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6" y="3449608"/>
            <a:ext cx="3038275" cy="30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17664" r="13127" b="14382"/>
          <a:stretch/>
        </p:blipFill>
        <p:spPr>
          <a:xfrm>
            <a:off x="5619810" y="610296"/>
            <a:ext cx="3265715" cy="2993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61"/>
            <a:ext cx="9144000" cy="515838"/>
          </a:xfrm>
        </p:spPr>
        <p:txBody>
          <a:bodyPr/>
          <a:lstStyle/>
          <a:p>
            <a:r>
              <a:rPr lang="en-US" sz="2100" dirty="0"/>
              <a:t>STEPPING SEQUENCE (2 PHASE HALF STEP)</a:t>
            </a:r>
            <a:endParaRPr lang="en-SG" sz="2100" dirty="0"/>
          </a:p>
        </p:txBody>
      </p:sp>
      <p:sp>
        <p:nvSpPr>
          <p:cNvPr id="18" name="TextBox 17"/>
          <p:cNvSpPr txBox="1"/>
          <p:nvPr/>
        </p:nvSpPr>
        <p:spPr>
          <a:xfrm>
            <a:off x="5854487" y="3267400"/>
            <a:ext cx="2796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Unipolar stepper motor</a:t>
            </a:r>
            <a:endParaRPr lang="en-SG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14735" y="6180894"/>
            <a:ext cx="8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6494" y="867739"/>
          <a:ext cx="4770475" cy="3337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1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3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2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B’ (</a:t>
                      </a:r>
                      <a:r>
                        <a:rPr lang="en-US" dirty="0">
                          <a:sym typeface="Symbol"/>
                        </a:rPr>
                        <a:t></a:t>
                      </a:r>
                      <a:r>
                        <a:rPr lang="en-US" baseline="-25000" dirty="0">
                          <a:sym typeface="Symbol"/>
                        </a:rPr>
                        <a:t>4</a:t>
                      </a:r>
                      <a:r>
                        <a:rPr lang="en-US" dirty="0">
                          <a:sym typeface="Symbol"/>
                        </a:rPr>
                        <a:t>)</a:t>
                      </a:r>
                      <a:endParaRPr lang="en-SG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0762" y="4539727"/>
            <a:ext cx="48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CCW: 1, 1.5, 2, 2.5, 3, 3.5, 4, 4.5, 1…</a:t>
            </a:r>
          </a:p>
          <a:p>
            <a:r>
              <a:rPr lang="en-SG" dirty="0"/>
              <a:t>CW: 1, 4.5, 4, 3.5, 3, 2.5, 2, 1.5, 1…</a:t>
            </a:r>
          </a:p>
        </p:txBody>
      </p:sp>
    </p:spTree>
    <p:extLst>
      <p:ext uri="{BB962C8B-B14F-4D97-AF65-F5344CB8AC3E}">
        <p14:creationId xmlns:p14="http://schemas.microsoft.com/office/powerpoint/2010/main" val="39033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 current motor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1210901"/>
            <a:ext cx="8229600" cy="236853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Construction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Brushed vs Brushless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Control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Pulse Width Modulation (PWM)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Inductive Kickback &amp; Diode protection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SG" sz="1800" dirty="0"/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152401" y="4104536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SERVO MOTOR</a:t>
            </a: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457200" y="4573227"/>
            <a:ext cx="8229600" cy="985601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Working principle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Control: Mark length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4142318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solenoid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254977" y="1208696"/>
            <a:ext cx="8431823" cy="378068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Construction &amp; Control</a:t>
            </a:r>
          </a:p>
          <a:p>
            <a:pPr lvl="2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SG" sz="18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152401" y="2192969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Stepper motor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254977" y="2655781"/>
            <a:ext cx="8431823" cy="2865787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Construction &amp; Working Principle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Control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Wave Drive / Single Phase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Two Phase Full Step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Two Phase Half Step</a:t>
            </a:r>
          </a:p>
          <a:p>
            <a:pPr lvl="2">
              <a:lnSpc>
                <a:spcPct val="150000"/>
              </a:lnSpc>
            </a:pPr>
            <a:r>
              <a:rPr lang="en-US" dirty="0" err="1"/>
              <a:t>Microstepping</a:t>
            </a:r>
            <a:endParaRPr lang="en-US" dirty="0"/>
          </a:p>
          <a:p>
            <a:pPr lvl="2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9655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CURRENT MOTOR</a:t>
            </a:r>
            <a:endParaRPr lang="en-SG" dirty="0"/>
          </a:p>
        </p:txBody>
      </p:sp>
      <p:pic>
        <p:nvPicPr>
          <p:cNvPr id="2050" name="Picture 2" descr="http://www.mpoweruk.com/images/brushles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329" y="963445"/>
            <a:ext cx="4367092" cy="2347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962275" y="3998066"/>
            <a:ext cx="6181725" cy="2038350"/>
            <a:chOff x="2962275" y="3479924"/>
            <a:chExt cx="6181725" cy="2038350"/>
          </a:xfrm>
        </p:grpSpPr>
        <p:pic>
          <p:nvPicPr>
            <p:cNvPr id="10" name="Picture 5" descr="FIG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62275" y="3479924"/>
              <a:ext cx="6181725" cy="203835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4029075" y="3479924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permanent </a:t>
              </a:r>
            </a:p>
            <a:p>
              <a:r>
                <a:rPr lang="en-US" dirty="0"/>
                <a:t>magnet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49744" y="349159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coils</a:t>
              </a:r>
            </a:p>
          </p:txBody>
        </p:sp>
        <p:cxnSp>
          <p:nvCxnSpPr>
            <p:cNvPr id="13" name="Straight Connector 12"/>
            <p:cNvCxnSpPr>
              <a:stCxn id="12" idx="2"/>
            </p:cNvCxnSpPr>
            <p:nvPr/>
          </p:nvCxnSpPr>
          <p:spPr>
            <a:xfrm rot="16200000" flipH="1">
              <a:off x="6305892" y="3927941"/>
              <a:ext cx="838200" cy="704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619875" y="3784724"/>
              <a:ext cx="762000" cy="304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721572" y="420965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rotor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81874" y="492224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stator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16200000" flipH="1">
              <a:off x="4257675" y="4241924"/>
              <a:ext cx="609600" cy="304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62275" y="397659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shaft</a:t>
              </a:r>
            </a:p>
          </p:txBody>
        </p:sp>
        <p:cxnSp>
          <p:nvCxnSpPr>
            <p:cNvPr id="21" name="Straight Connector 20"/>
            <p:cNvCxnSpPr>
              <a:stCxn id="20" idx="2"/>
            </p:cNvCxnSpPr>
            <p:nvPr/>
          </p:nvCxnSpPr>
          <p:spPr>
            <a:xfrm rot="16200000" flipH="1">
              <a:off x="3147377" y="4503225"/>
              <a:ext cx="581799" cy="267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-123483" y="1123951"/>
            <a:ext cx="4029075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it-IT" sz="1800" dirty="0"/>
              <a:t>Brushed motor inside-out</a:t>
            </a:r>
          </a:p>
          <a:p>
            <a:pPr lvl="2">
              <a:lnSpc>
                <a:spcPct val="150000"/>
              </a:lnSpc>
            </a:pPr>
            <a:r>
              <a:rPr lang="it-IT" sz="1700" dirty="0"/>
              <a:t>Permanent magnet rotor</a:t>
            </a:r>
          </a:p>
          <a:p>
            <a:pPr lvl="2">
              <a:lnSpc>
                <a:spcPct val="150000"/>
              </a:lnSpc>
            </a:pPr>
            <a:r>
              <a:rPr lang="it-IT" sz="1700" dirty="0"/>
              <a:t>Stator with rotating magnetic field</a:t>
            </a:r>
          </a:p>
          <a:p>
            <a:pPr lvl="1">
              <a:lnSpc>
                <a:spcPct val="150000"/>
              </a:lnSpc>
            </a:pPr>
            <a:r>
              <a:rPr lang="it-IT" sz="1800" dirty="0"/>
              <a:t>Need to know exact angular position of the rotor so as to excite the correct coils</a:t>
            </a:r>
          </a:p>
          <a:p>
            <a:pPr lvl="2">
              <a:lnSpc>
                <a:spcPct val="150000"/>
              </a:lnSpc>
            </a:pPr>
            <a:r>
              <a:rPr lang="it-IT" sz="1700" dirty="0"/>
              <a:t>Typically with </a:t>
            </a:r>
          </a:p>
          <a:p>
            <a:pPr marL="671512" lvl="2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it-IT" sz="1700" dirty="0"/>
              <a:t>Hall effect sensors</a:t>
            </a:r>
          </a:p>
          <a:p>
            <a:pPr>
              <a:lnSpc>
                <a:spcPct val="150000"/>
              </a:lnSpc>
            </a:pPr>
            <a:endParaRPr lang="en-SG" sz="1800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3241430" cy="381740"/>
          </a:xfrm>
        </p:spPr>
        <p:txBody>
          <a:bodyPr/>
          <a:lstStyle/>
          <a:p>
            <a:r>
              <a:rPr lang="en-US" dirty="0"/>
              <a:t>Brushless DC Motor</a:t>
            </a:r>
          </a:p>
        </p:txBody>
      </p:sp>
    </p:spTree>
    <p:extLst>
      <p:ext uri="{BB962C8B-B14F-4D97-AF65-F5344CB8AC3E}">
        <p14:creationId xmlns:p14="http://schemas.microsoft.com/office/powerpoint/2010/main" val="280196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CURRENT MOTOR</a:t>
            </a:r>
            <a:endParaRPr lang="en-SG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20" y="3794050"/>
            <a:ext cx="6911537" cy="2279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1364441"/>
              </p:ext>
            </p:extLst>
          </p:nvPr>
        </p:nvGraphicFramePr>
        <p:xfrm>
          <a:off x="254976" y="796000"/>
          <a:ext cx="8625254" cy="224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2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2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19">
                <a:tc>
                  <a:txBody>
                    <a:bodyPr/>
                    <a:lstStyle/>
                    <a:p>
                      <a:r>
                        <a:rPr lang="en-US" sz="1400" dirty="0"/>
                        <a:t>Brushless</a:t>
                      </a:r>
                      <a:endParaRPr lang="en-SG" sz="1400" dirty="0"/>
                    </a:p>
                  </a:txBody>
                  <a:tcPr marL="97106" marR="97106" marT="48553" marB="4855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Brushed</a:t>
                      </a:r>
                      <a:endParaRPr lang="en-SG" sz="1400" dirty="0"/>
                    </a:p>
                  </a:txBody>
                  <a:tcPr marL="97106" marR="97106" marT="48553" marB="485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084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Simple maintenance</a:t>
                      </a:r>
                      <a:endParaRPr lang="en-SG" sz="1400" dirty="0"/>
                    </a:p>
                  </a:txBody>
                  <a:tcPr marL="97106" marR="97106" marT="48553" marB="4855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Low cost: simple construction</a:t>
                      </a:r>
                      <a:r>
                        <a:rPr lang="en-US" sz="1400" baseline="0" dirty="0"/>
                        <a:t> &amp; control, only two wires needed</a:t>
                      </a:r>
                      <a:endParaRPr lang="en-SG" sz="1400" dirty="0"/>
                    </a:p>
                  </a:txBody>
                  <a:tcPr marL="97106" marR="97106" marT="48553" marB="485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084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High efficiency: No drop in voltage across brush, low electrical noise</a:t>
                      </a:r>
                      <a:endParaRPr lang="en-SG" sz="1400" dirty="0"/>
                    </a:p>
                  </a:txBody>
                  <a:tcPr marL="97106" marR="97106" marT="48553" marB="4855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robust</a:t>
                      </a:r>
                      <a:r>
                        <a:rPr lang="en-US" sz="1400" baseline="0" dirty="0"/>
                        <a:t> in harsh environment, because no electronic components</a:t>
                      </a:r>
                      <a:endParaRPr lang="en-SG" sz="1400" dirty="0"/>
                    </a:p>
                  </a:txBody>
                  <a:tcPr marL="97106" marR="97106" marT="48553" marB="485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19">
                <a:tc>
                  <a:txBody>
                    <a:bodyPr/>
                    <a:lstStyle/>
                    <a:p>
                      <a:r>
                        <a:rPr lang="en-US" sz="1400" dirty="0"/>
                        <a:t>Higher speed range</a:t>
                      </a:r>
                      <a:endParaRPr lang="en-SG" sz="1400" dirty="0"/>
                    </a:p>
                  </a:txBody>
                  <a:tcPr marL="97106" marR="97106" marT="48553" marB="48553"/>
                </a:tc>
                <a:tc>
                  <a:txBody>
                    <a:bodyPr/>
                    <a:lstStyle/>
                    <a:p>
                      <a:endParaRPr lang="en-SG" sz="1400"/>
                    </a:p>
                  </a:txBody>
                  <a:tcPr marL="97106" marR="97106" marT="48553" marB="485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19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Reduced size</a:t>
                      </a:r>
                      <a:endParaRPr lang="en-SG" sz="1400" dirty="0"/>
                    </a:p>
                  </a:txBody>
                  <a:tcPr marL="97106" marR="97106" marT="48553" marB="48553"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 marL="97106" marR="97106" marT="48553" marB="485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31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DC MOTORS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199" y="796106"/>
            <a:ext cx="8389917" cy="506836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800" dirty="0"/>
              <a:t>Motion Control Fundamentals</a:t>
            </a:r>
          </a:p>
          <a:p>
            <a:pPr lvl="1">
              <a:lnSpc>
                <a:spcPct val="150000"/>
              </a:lnSpc>
            </a:pPr>
            <a:r>
              <a:rPr lang="en-US" altLang="en-US" sz="1700" dirty="0"/>
              <a:t>Power = VI = </a:t>
            </a:r>
            <a:r>
              <a:rPr lang="en-US" altLang="en-US" sz="1700" dirty="0">
                <a:sym typeface="Symbol" pitchFamily="18" charset="2"/>
              </a:rPr>
              <a:t></a:t>
            </a:r>
          </a:p>
          <a:p>
            <a:pPr lvl="1">
              <a:lnSpc>
                <a:spcPct val="150000"/>
              </a:lnSpc>
            </a:pPr>
            <a:r>
              <a:rPr lang="en-US" altLang="en-US" sz="1700" dirty="0">
                <a:sym typeface="Symbol" pitchFamily="18" charset="2"/>
              </a:rPr>
              <a:t>DC motor control</a:t>
            </a:r>
          </a:p>
          <a:p>
            <a:pPr lvl="2">
              <a:lnSpc>
                <a:spcPct val="150000"/>
              </a:lnSpc>
            </a:pPr>
            <a:r>
              <a:rPr lang="en-US" altLang="en-US" sz="1500" dirty="0">
                <a:sym typeface="Symbol" pitchFamily="18" charset="2"/>
              </a:rPr>
              <a:t>Voltage controls velocity: V  </a:t>
            </a:r>
          </a:p>
          <a:p>
            <a:pPr lvl="2">
              <a:lnSpc>
                <a:spcPct val="150000"/>
              </a:lnSpc>
            </a:pPr>
            <a:r>
              <a:rPr lang="en-US" altLang="en-US" sz="1500" dirty="0">
                <a:sym typeface="Symbol" pitchFamily="18" charset="2"/>
              </a:rPr>
              <a:t>Current controls torque: </a:t>
            </a:r>
            <a:r>
              <a:rPr lang="en-US" altLang="en-US" sz="1500" dirty="0"/>
              <a:t>I </a:t>
            </a:r>
            <a:r>
              <a:rPr lang="en-US" altLang="en-US" sz="1500" dirty="0">
                <a:sym typeface="Symbol" pitchFamily="18" charset="2"/>
              </a:rPr>
              <a:t> 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Using power amplifiers is possible but is typically avoided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Large power dissipation, over-heating of the amplifier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Digital-to-Analog Converter (DAC) is expensive</a:t>
            </a:r>
          </a:p>
          <a:p>
            <a:pPr lvl="1">
              <a:lnSpc>
                <a:spcPct val="150000"/>
              </a:lnSpc>
            </a:pPr>
            <a:r>
              <a:rPr lang="en-US" altLang="en-US" sz="1700" dirty="0"/>
              <a:t>Most MCUs are not equipped with a DAC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Solution: 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Pulse Width Modulation (PWM)</a:t>
            </a:r>
          </a:p>
          <a:p>
            <a:pPr lvl="1">
              <a:lnSpc>
                <a:spcPct val="150000"/>
              </a:lnSpc>
            </a:pP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4336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DC MOTORS</a:t>
            </a:r>
            <a:endParaRPr lang="en-SG" dirty="0"/>
          </a:p>
        </p:txBody>
      </p:sp>
      <p:grpSp>
        <p:nvGrpSpPr>
          <p:cNvPr id="7" name="Group 6"/>
          <p:cNvGrpSpPr/>
          <p:nvPr/>
        </p:nvGrpSpPr>
        <p:grpSpPr>
          <a:xfrm>
            <a:off x="307748" y="2655441"/>
            <a:ext cx="2751486" cy="2667000"/>
            <a:chOff x="6269161" y="981021"/>
            <a:chExt cx="2751486" cy="26670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62169" y="981021"/>
              <a:ext cx="2358478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269161" y="1522470"/>
              <a:ext cx="1265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Constant Power</a:t>
              </a:r>
              <a:endParaRPr lang="en-SG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596029" y="3722875"/>
            <a:ext cx="2820425" cy="2251044"/>
            <a:chOff x="4041138" y="3428757"/>
            <a:chExt cx="2820425" cy="2251044"/>
          </a:xfrm>
        </p:grpSpPr>
        <p:grpSp>
          <p:nvGrpSpPr>
            <p:cNvPr id="31" name="Group 30"/>
            <p:cNvGrpSpPr/>
            <p:nvPr/>
          </p:nvGrpSpPr>
          <p:grpSpPr>
            <a:xfrm>
              <a:off x="5108166" y="3428757"/>
              <a:ext cx="1753397" cy="2251044"/>
              <a:chOff x="7117701" y="2379435"/>
              <a:chExt cx="1753397" cy="2251044"/>
            </a:xfrm>
          </p:grpSpPr>
          <p:grpSp>
            <p:nvGrpSpPr>
              <p:cNvPr id="33" name="Group 32"/>
              <p:cNvGrpSpPr/>
              <p:nvPr/>
            </p:nvGrpSpPr>
            <p:grpSpPr>
              <a:xfrm rot="16200000">
                <a:off x="7470135" y="4058979"/>
                <a:ext cx="533400" cy="152400"/>
                <a:chOff x="6629400" y="1752600"/>
                <a:chExt cx="533400" cy="152400"/>
              </a:xfrm>
            </p:grpSpPr>
            <p:cxnSp>
              <p:nvCxnSpPr>
                <p:cNvPr id="45" name="Straight Connector 44"/>
                <p:cNvCxnSpPr/>
                <p:nvPr/>
              </p:nvCxnSpPr>
              <p:spPr bwMode="auto">
                <a:xfrm rot="5400000" flipH="1" flipV="1">
                  <a:off x="6705600" y="1752600"/>
                  <a:ext cx="76200" cy="76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 rot="5400000">
                  <a:off x="6705600" y="1828800"/>
                  <a:ext cx="1524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 rot="5400000" flipH="1" flipV="1">
                  <a:off x="6743700" y="1790700"/>
                  <a:ext cx="152400" cy="76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 rot="5400000">
                  <a:off x="6781800" y="1828800"/>
                  <a:ext cx="1524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 bwMode="auto">
                <a:xfrm rot="5400000" flipH="1" flipV="1">
                  <a:off x="6819900" y="1790700"/>
                  <a:ext cx="152400" cy="76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 bwMode="auto">
                <a:xfrm rot="5400000">
                  <a:off x="6858000" y="1828800"/>
                  <a:ext cx="1524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 bwMode="auto">
                <a:xfrm rot="5400000" flipH="1" flipV="1">
                  <a:off x="7010400" y="1828800"/>
                  <a:ext cx="76200" cy="76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 bwMode="auto">
                <a:xfrm flipV="1">
                  <a:off x="7086600" y="1828800"/>
                  <a:ext cx="76200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auto">
                <a:xfrm rot="5400000" flipH="1" flipV="1">
                  <a:off x="6896100" y="1790700"/>
                  <a:ext cx="152400" cy="76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auto">
                <a:xfrm rot="5400000">
                  <a:off x="6934200" y="1828800"/>
                  <a:ext cx="1524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auto">
                <a:xfrm flipV="1">
                  <a:off x="6629400" y="1828799"/>
                  <a:ext cx="76200" cy="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Arrow Connector 33"/>
              <p:cNvCxnSpPr/>
              <p:nvPr/>
            </p:nvCxnSpPr>
            <p:spPr>
              <a:xfrm rot="5400000" flipH="1" flipV="1">
                <a:off x="7508235" y="3944679"/>
                <a:ext cx="457200" cy="457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>
                <a:off x="7660635" y="3868479"/>
                <a:ext cx="1524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7660635" y="4478079"/>
                <a:ext cx="1524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/>
              <p:cNvGrpSpPr/>
              <p:nvPr/>
            </p:nvGrpSpPr>
            <p:grpSpPr>
              <a:xfrm>
                <a:off x="7584435" y="4554279"/>
                <a:ext cx="228600" cy="76200"/>
                <a:chOff x="6781800" y="4191000"/>
                <a:chExt cx="228600" cy="76200"/>
              </a:xfrm>
            </p:grpSpPr>
            <p:cxnSp>
              <p:nvCxnSpPr>
                <p:cNvPr id="41" name="Straight Connector 40"/>
                <p:cNvCxnSpPr/>
                <p:nvPr/>
              </p:nvCxnSpPr>
              <p:spPr bwMode="auto">
                <a:xfrm>
                  <a:off x="6858000" y="4191000"/>
                  <a:ext cx="1524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 rot="5400000" flipH="1" flipV="1">
                  <a:off x="6781800" y="4191000"/>
                  <a:ext cx="76200" cy="762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auto">
                <a:xfrm rot="5400000" flipH="1" flipV="1">
                  <a:off x="6858000" y="4191000"/>
                  <a:ext cx="76200" cy="762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 rot="5400000" flipH="1" flipV="1">
                  <a:off x="6934200" y="4191000"/>
                  <a:ext cx="76200" cy="762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Straight Arrow Connector 37"/>
              <p:cNvCxnSpPr/>
              <p:nvPr/>
            </p:nvCxnSpPr>
            <p:spPr>
              <a:xfrm rot="5400000">
                <a:off x="6867835" y="3428206"/>
                <a:ext cx="914400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7117701" y="3199606"/>
                <a:ext cx="2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+mj-lt"/>
                  </a:rPr>
                  <a:t>i</a:t>
                </a:r>
                <a:endParaRPr lang="en-US" i="1" dirty="0">
                  <a:latin typeface="+mj-lt"/>
                </a:endParaRPr>
              </a:p>
            </p:txBody>
          </p:sp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/>
              <a:srcRect l="38087" b="44932"/>
              <a:stretch/>
            </p:blipFill>
            <p:spPr bwMode="auto">
              <a:xfrm>
                <a:off x="7410893" y="2379435"/>
                <a:ext cx="1460205" cy="1468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041138" y="4068564"/>
              <a:ext cx="1265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Variable Torque</a:t>
              </a:r>
              <a:endParaRPr lang="en-SG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602220" y="1332943"/>
            <a:ext cx="4423475" cy="2079079"/>
            <a:chOff x="3602220" y="1332943"/>
            <a:chExt cx="4423475" cy="207907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112217" y="1594553"/>
              <a:ext cx="0" cy="9144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275117" y="2022927"/>
              <a:ext cx="26242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6823183" y="3259622"/>
              <a:ext cx="1524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6739032" y="3335822"/>
              <a:ext cx="228600" cy="76200"/>
              <a:chOff x="6781800" y="4191000"/>
              <a:chExt cx="228600" cy="76200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>
                <a:off x="6858000" y="4191000"/>
                <a:ext cx="1524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781800" y="4191000"/>
                <a:ext cx="76200" cy="762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858000" y="4191000"/>
                <a:ext cx="76200" cy="762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934200" y="4191000"/>
                <a:ext cx="76200" cy="762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8087" t="10326" b="44932"/>
            <a:stretch/>
          </p:blipFill>
          <p:spPr bwMode="auto">
            <a:xfrm>
              <a:off x="6565490" y="2022927"/>
              <a:ext cx="1460205" cy="1193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696767" y="2507134"/>
              <a:ext cx="1265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Variable Speed</a:t>
              </a:r>
              <a:endParaRPr lang="en-SG" dirty="0"/>
            </a:p>
          </p:txBody>
        </p:sp>
        <p:sp>
          <p:nvSpPr>
            <p:cNvPr id="17" name="Isosceles Triangle 16"/>
            <p:cNvSpPr/>
            <p:nvPr/>
          </p:nvSpPr>
          <p:spPr>
            <a:xfrm rot="5400000">
              <a:off x="5925361" y="1859534"/>
              <a:ext cx="421419" cy="348059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1103" y="1859534"/>
              <a:ext cx="850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DAC</a:t>
              </a:r>
              <a:endParaRPr lang="en-SG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6535" y="1633525"/>
              <a:ext cx="1319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Power Amplifier</a:t>
              </a:r>
              <a:endParaRPr lang="en-SG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62041" y="1332943"/>
              <a:ext cx="3776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+V</a:t>
              </a:r>
              <a:endParaRPr lang="en-SG" sz="1100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989966" y="2513658"/>
              <a:ext cx="228600" cy="76200"/>
              <a:chOff x="6781800" y="4191000"/>
              <a:chExt cx="228600" cy="76200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>
                <a:off x="6858000" y="4191000"/>
                <a:ext cx="1524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781800" y="4191000"/>
                <a:ext cx="76200" cy="762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858000" y="4191000"/>
                <a:ext cx="76200" cy="762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934200" y="4191000"/>
                <a:ext cx="76200" cy="762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3602220" y="1869094"/>
              <a:ext cx="850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MCU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297061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82978</TotalTime>
  <Words>2777</Words>
  <Application>Microsoft Office PowerPoint</Application>
  <PresentationFormat>On-screen Show (4:3)</PresentationFormat>
  <Paragraphs>689</Paragraphs>
  <Slides>55</Slides>
  <Notes>2</Notes>
  <HiddenSlides>0</HiddenSlides>
  <MMClips>10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Symbol</vt:lpstr>
      <vt:lpstr>Times New Roman</vt:lpstr>
      <vt:lpstr>Verdana</vt:lpstr>
      <vt:lpstr>Verdana</vt:lpstr>
      <vt:lpstr>Verdana</vt:lpstr>
      <vt:lpstr>Office Theme</vt:lpstr>
      <vt:lpstr>Bitmap Image</vt:lpstr>
      <vt:lpstr>PowerPoint Presentation</vt:lpstr>
      <vt:lpstr>RECAP</vt:lpstr>
      <vt:lpstr>MECHATRONIC SYSTEM COMPONENTS</vt:lpstr>
      <vt:lpstr>TYPES OF ACTUATORS</vt:lpstr>
      <vt:lpstr>DIRECT CURRENT MOTOR</vt:lpstr>
      <vt:lpstr>DIRECT CURRENT MOTOR</vt:lpstr>
      <vt:lpstr>DIRECT CURRENT MOTOR</vt:lpstr>
      <vt:lpstr>CONTROLLING DC MOTORS</vt:lpstr>
      <vt:lpstr>CONTROLLING DC MOTORS</vt:lpstr>
      <vt:lpstr>PULSE WIDTH MODULATION</vt:lpstr>
      <vt:lpstr>CONTROLLING DC MOTORS</vt:lpstr>
      <vt:lpstr>CONTROLLING DC MOTORS</vt:lpstr>
      <vt:lpstr>CONTROLLING DC MOTORS</vt:lpstr>
      <vt:lpstr>CONTROLLING DC MOTORS</vt:lpstr>
      <vt:lpstr>CONTROLLING DC MOTORS</vt:lpstr>
      <vt:lpstr>DCM DRIVING: GENERAL PWM</vt:lpstr>
      <vt:lpstr>SERVO MOTOR</vt:lpstr>
      <vt:lpstr>SERVO MOTOR</vt:lpstr>
      <vt:lpstr>DRIVING A SERVO MOTOR</vt:lpstr>
      <vt:lpstr>Solenoid</vt:lpstr>
      <vt:lpstr>STEPPER MOTOR WORKING PRINCIPLE</vt:lpstr>
      <vt:lpstr>STEPPER MOTOR WORKING PRINCIPLE</vt:lpstr>
      <vt:lpstr>STEP SEQUENCE – HIGHER RESOLUTION</vt:lpstr>
      <vt:lpstr>MICRO-STEPPING</vt:lpstr>
      <vt:lpstr>STEPPING SEQUENCE (WAVE-DRIVE / SINGLE PHASE)</vt:lpstr>
      <vt:lpstr>STEPPING SEQUENCE (WAVE-DRIVE / SINGLE PHASE)</vt:lpstr>
      <vt:lpstr>STEPPING SEQUENCE (WAVE-DRIVE / SINGLE PHASE)</vt:lpstr>
      <vt:lpstr>STEPPING SEQUENCE (WAVE-DRIVE / SINGLE PHASE)</vt:lpstr>
      <vt:lpstr>STEPPING SEQUENCE (WAVE-DRIVE / SINGLE PHASE)</vt:lpstr>
      <vt:lpstr>STEPPING SEQUENCE (WAVE-DRIVE / SINGLE PHASE)</vt:lpstr>
      <vt:lpstr>STEPPING SEQUENCE (2 PHASE FULL STEP)</vt:lpstr>
      <vt:lpstr>STEPPING SEQUENCE (2 PHASE FULL STEP)</vt:lpstr>
      <vt:lpstr>STEPPING SEQUENCE (2 PHASE FULL STEP)</vt:lpstr>
      <vt:lpstr>STEPPING SEQUENCE (2 PHASE FULL STEP)</vt:lpstr>
      <vt:lpstr>STEPPING SEQUENCE (2 PHASE FULL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STEPPING SEQUENCE (2 PHASE HALF STEP)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M466 Mechanism Design Part II – Analytical Synthesis</dc:title>
  <dc:creator>Wei Tech Ang</dc:creator>
  <cp:lastModifiedBy>Ang Wei Tech (Assoc Prof)</cp:lastModifiedBy>
  <cp:revision>328</cp:revision>
  <dcterms:created xsi:type="dcterms:W3CDTF">2005-01-13T07:41:16Z</dcterms:created>
  <dcterms:modified xsi:type="dcterms:W3CDTF">2021-01-09T09:29:29Z</dcterms:modified>
</cp:coreProperties>
</file>